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0"/>
  </p:notesMasterIdLst>
  <p:handoutMasterIdLst>
    <p:handoutMasterId r:id="rId41"/>
  </p:handoutMasterIdLst>
  <p:sldIdLst>
    <p:sldId id="330" r:id="rId5"/>
    <p:sldId id="745" r:id="rId6"/>
    <p:sldId id="810" r:id="rId7"/>
    <p:sldId id="838" r:id="rId8"/>
    <p:sldId id="841" r:id="rId9"/>
    <p:sldId id="862" r:id="rId10"/>
    <p:sldId id="878" r:id="rId11"/>
    <p:sldId id="877" r:id="rId12"/>
    <p:sldId id="860" r:id="rId13"/>
    <p:sldId id="846" r:id="rId14"/>
    <p:sldId id="851" r:id="rId15"/>
    <p:sldId id="852" r:id="rId16"/>
    <p:sldId id="853" r:id="rId17"/>
    <p:sldId id="854" r:id="rId18"/>
    <p:sldId id="855" r:id="rId19"/>
    <p:sldId id="856" r:id="rId20"/>
    <p:sldId id="858" r:id="rId21"/>
    <p:sldId id="861" r:id="rId22"/>
    <p:sldId id="857" r:id="rId23"/>
    <p:sldId id="859" r:id="rId24"/>
    <p:sldId id="863" r:id="rId25"/>
    <p:sldId id="864" r:id="rId26"/>
    <p:sldId id="850" r:id="rId27"/>
    <p:sldId id="866" r:id="rId28"/>
    <p:sldId id="867" r:id="rId29"/>
    <p:sldId id="868" r:id="rId30"/>
    <p:sldId id="869" r:id="rId31"/>
    <p:sldId id="870" r:id="rId32"/>
    <p:sldId id="871" r:id="rId33"/>
    <p:sldId id="865" r:id="rId34"/>
    <p:sldId id="873" r:id="rId35"/>
    <p:sldId id="874" r:id="rId36"/>
    <p:sldId id="849" r:id="rId37"/>
    <p:sldId id="876" r:id="rId38"/>
    <p:sldId id="875" r:id="rId3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/>
    <p:restoredTop sz="96793"/>
  </p:normalViewPr>
  <p:slideViewPr>
    <p:cSldViewPr snapToObjects="1">
      <p:cViewPr varScale="1">
        <p:scale>
          <a:sx n="171" d="100"/>
          <a:sy n="171" d="100"/>
        </p:scale>
        <p:origin x="97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12/7/20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80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70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51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62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43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7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12/7/20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12/7/20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12/7/20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12/7/20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6664761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36929709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DC2D5AC-F988-AB40-901D-76A232D8E8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572" r:id="rId8"/>
    <p:sldLayoutId id="2147493585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tudytonight.com/dbms/database-normalization.php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zure.microsoft.com/en-us/services/cosmos-db/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We’re Done (Almost), Yeah!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E332-131F-A742-BE4C-08A0BE1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Normalization/Non-Normalization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39ED-4B5D-2841-BDD2-D7B48E65F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3105150"/>
            <a:ext cx="8495740" cy="1676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“Database Normalization is a technique of organizing the data in the database. Normalization is a systematic approach of </a:t>
            </a:r>
            <a:r>
              <a:rPr lang="en-US" sz="1200" b="1" dirty="0"/>
              <a:t>decomposing tables</a:t>
            </a:r>
            <a:r>
              <a:rPr lang="en-US" sz="1200" dirty="0"/>
              <a:t> to eliminate data redundancy(repetition) and undesirable characteristics like Insertion, Update and Deletion Anomalies.” (</a:t>
            </a:r>
            <a:r>
              <a:rPr lang="en-US" sz="1200" dirty="0">
                <a:hlinkClick r:id="rId2"/>
              </a:rPr>
              <a:t>Studytonight</a:t>
            </a:r>
            <a:r>
              <a:rPr lang="en-US" sz="1200" dirty="0"/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Well, if things were composed, it means people like to think of them composed: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100" dirty="0"/>
              <a:t>COMSW4111 versus four or five domains (Dept, Faculty, Level, Course No).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1100" dirty="0"/>
              <a:t>COMSW4111, Introduction to Databases, 002, Spring 2020, ...} versus Section(...) </a:t>
            </a:r>
            <a:r>
              <a:rPr lang="en-US" sz="1100" dirty="0">
                <a:sym typeface="Wingdings" pitchFamily="2" charset="2"/>
              </a:rPr>
              <a:t> Course(...)</a:t>
            </a:r>
            <a:endParaRPr lang="en-US" sz="1100" dirty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 dirty="0"/>
              <a:t>Decomposing is good for data integrity, but recombing for query is expensive.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A6266-016C-8641-9F2F-94D8E2BA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17134"/>
            <a:ext cx="6057421" cy="2439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8D57B-4FF2-3245-BFC1-D1725CC538AC}"/>
              </a:ext>
            </a:extLst>
          </p:cNvPr>
          <p:cNvSpPr txBox="1"/>
          <p:nvPr/>
        </p:nvSpPr>
        <p:spPr>
          <a:xfrm>
            <a:off x="228600" y="1751352"/>
            <a:ext cx="132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Good for query.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339A2-996E-984F-9396-8F6057BB02E9}"/>
              </a:ext>
            </a:extLst>
          </p:cNvPr>
          <p:cNvSpPr txBox="1"/>
          <p:nvPr/>
        </p:nvSpPr>
        <p:spPr>
          <a:xfrm>
            <a:off x="7379291" y="1657350"/>
            <a:ext cx="1563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Good for integrity.</a:t>
            </a:r>
          </a:p>
        </p:txBody>
      </p:sp>
    </p:spTree>
    <p:extLst>
      <p:ext uri="{BB962C8B-B14F-4D97-AF65-F5344CB8AC3E}">
        <p14:creationId xmlns:p14="http://schemas.microsoft.com/office/powerpoint/2010/main" val="193267182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E332-131F-A742-BE4C-08A0BE1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Normalization/Non-Normalization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39ED-4B5D-2841-BDD2-D7B48E65F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0" y="514350"/>
            <a:ext cx="4495800" cy="4154831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Consider Classic Models Database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/>
              <a:t>The database is relatively well normalized.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/>
              <a:t>We have seen a couple of issues they should be fixed.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Let’s consider some common questions: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“What are the top 10 products in EMEA?” This is requires: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Products (for name)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Orders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 err="1"/>
              <a:t>OrderDetails</a:t>
            </a:r>
            <a:endParaRPr lang="en-US" sz="1200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Customers (for country)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External table that maps countries to regions.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“Which employees are driving the most revenue?” This requires: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Employees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Customers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Orders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 err="1"/>
              <a:t>OrderDetails</a:t>
            </a:r>
            <a:endParaRPr lang="en-US" sz="12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In a normalized database,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queries require a lot of joins.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But, joins are slow.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1F121-15B6-BF41-A656-5DDE4355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4419600" cy="35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543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B4B7-4029-0544-B1BC-7D2BB04F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Wide, Flat,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B3F38-5186-D744-A2ED-7B1BEAA46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04800"/>
          </a:xfrm>
        </p:spPr>
        <p:txBody>
          <a:bodyPr/>
          <a:lstStyle/>
          <a:p>
            <a:r>
              <a:rPr lang="en-US" dirty="0"/>
              <a:t>Let’s build a “wide, flat, table” and look at queries.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75046-2043-8341-BC08-9AFB8636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036" y="1143000"/>
            <a:ext cx="4290660" cy="333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1FC835-9902-CF4A-8E23-AF5D0ECE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194"/>
            <a:ext cx="4704036" cy="27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5916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B4B7-4029-0544-B1BC-7D2BB04F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Wide, Flat,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42335-AE14-044D-ACFB-FA89FFCF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40518"/>
            <a:ext cx="7315200" cy="3536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B3F38-5186-D744-A2ED-7B1BEAA46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523150"/>
            <a:ext cx="8513956" cy="905600"/>
          </a:xfrm>
        </p:spPr>
        <p:txBody>
          <a:bodyPr>
            <a:normAutofit/>
          </a:bodyPr>
          <a:lstStyle/>
          <a:p>
            <a:r>
              <a:rPr lang="en-US" dirty="0"/>
              <a:t>Let’s build a “wide, flat, table” and look at queries.</a:t>
            </a:r>
          </a:p>
          <a:p>
            <a:r>
              <a:rPr lang="en-US" dirty="0"/>
              <a:t>Create table </a:t>
            </a:r>
            <a:r>
              <a:rPr lang="en-US" dirty="0" err="1"/>
              <a:t>wide_flat</a:t>
            </a:r>
            <a:r>
              <a:rPr lang="en-US" dirty="0"/>
              <a:t> as select ... ...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E3A1AA-4793-2746-83BF-72551FF0B0C0}"/>
              </a:ext>
            </a:extLst>
          </p:cNvPr>
          <p:cNvSpPr txBox="1">
            <a:spLocks/>
          </p:cNvSpPr>
          <p:nvPr/>
        </p:nvSpPr>
        <p:spPr>
          <a:xfrm>
            <a:off x="4368573" y="2708732"/>
            <a:ext cx="4546827" cy="1911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 algn="l" defTabSz="457200" rtl="0" fontAlgn="base">
              <a:spcBef>
                <a:spcPts val="1200"/>
              </a:spcBef>
              <a:spcAft>
                <a:spcPts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742950" indent="-285750" algn="l" defTabSz="457200" rtl="0" fontAlgn="base"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1143000" indent="-228600" algn="l" defTabSz="457200" rtl="0" fontAlgn="base">
              <a:spcBef>
                <a:spcPts val="300"/>
              </a:spcBef>
              <a:spcAft>
                <a:spcPts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600200" indent="-228600" algn="l" defTabSz="457200" rtl="0" fontAlgn="base">
              <a:spcBef>
                <a:spcPts val="300"/>
              </a:spcBef>
              <a:spcAft>
                <a:spcPts val="0"/>
              </a:spcAft>
              <a:buFont typeface="Arial" charset="0"/>
              <a:buChar char="–"/>
              <a:defRPr sz="1200" kern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2057400" indent="-228600" algn="l" defTabSz="457200" rtl="0" fontAlgn="base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None/>
              <a:defRPr sz="1100" kern="1200">
                <a:solidFill>
                  <a:schemeClr val="tx1"/>
                </a:solidFill>
                <a:latin typeface="Museo Sans For Dell" pitchFamily="2" charset="0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single scan can answer a lot of interesting questions.</a:t>
            </a:r>
          </a:p>
          <a:p>
            <a:pPr lvl="1"/>
            <a:r>
              <a:rPr lang="en-US" dirty="0"/>
              <a:t>Customers, products, countries</a:t>
            </a:r>
          </a:p>
          <a:p>
            <a:pPr lvl="1"/>
            <a:r>
              <a:rPr lang="en-US" dirty="0"/>
              <a:t>Orders, products, dates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Queries are relatively simple and fast.</a:t>
            </a:r>
          </a:p>
        </p:txBody>
      </p:sp>
    </p:spTree>
    <p:extLst>
      <p:ext uri="{BB962C8B-B14F-4D97-AF65-F5344CB8AC3E}">
        <p14:creationId xmlns:p14="http://schemas.microsoft.com/office/powerpoint/2010/main" val="222908216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CB34-CD9C-F74F-A70D-ACF066A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6D9E-0F81-EF46-8A05-02328D247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187694759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CB34-CD9C-F74F-A70D-ACF066A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A6D32-1060-E945-9CBE-D8976B85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2116"/>
            <a:ext cx="6537527" cy="41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7362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7731-233A-CE48-9DFD-FB9A491E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Science/Engineering Ecosystem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DE890-28BB-4E44-A685-25229AEC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1047"/>
            <a:ext cx="5768258" cy="40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3610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CB34-CD9C-F74F-A70D-ACF066A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Pieces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6D9E-0F81-EF46-8A05-02328D24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8484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Pandas versus SQL</a:t>
            </a:r>
          </a:p>
          <a:p>
            <a:pPr lvl="1"/>
            <a:r>
              <a:rPr lang="en-US" dirty="0"/>
              <a:t>Relational databases query and manage staggering amounts of data.</a:t>
            </a:r>
          </a:p>
          <a:p>
            <a:pPr lvl="1"/>
            <a:r>
              <a:rPr lang="en-US" dirty="0"/>
              <a:t>If you tried to load huge data into a data frame, the client (e.g. Notebook) would hang or crash.</a:t>
            </a:r>
          </a:p>
          <a:p>
            <a:r>
              <a:rPr lang="en-US" dirty="0"/>
              <a:t>The basic approach is:</a:t>
            </a:r>
          </a:p>
          <a:p>
            <a:pPr lvl="1"/>
            <a:r>
              <a:rPr lang="en-US" dirty="0"/>
              <a:t>Build you denormalized tables supporting a broad class of queries.</a:t>
            </a:r>
          </a:p>
          <a:p>
            <a:pPr lvl="1"/>
            <a:r>
              <a:rPr lang="en-US" dirty="0"/>
              <a:t>Use SQL to produce smaller, manageable “data frames.”</a:t>
            </a:r>
          </a:p>
          <a:p>
            <a:pPr lvl="1"/>
            <a:r>
              <a:rPr lang="en-US" dirty="0"/>
              <a:t>Constantly “</a:t>
            </a:r>
            <a:r>
              <a:rPr lang="en-US" dirty="0" err="1"/>
              <a:t>requerying</a:t>
            </a:r>
            <a:r>
              <a:rPr lang="en-US" dirty="0"/>
              <a:t>” is a “drag.”</a:t>
            </a:r>
          </a:p>
          <a:p>
            <a:pPr lvl="1"/>
            <a:r>
              <a:rPr lang="en-US" dirty="0"/>
              <a:t>So, you can use Pandas</a:t>
            </a:r>
          </a:p>
          <a:p>
            <a:pPr lvl="2"/>
            <a:r>
              <a:rPr lang="en-US" dirty="0"/>
              <a:t>To modify, combine, explore, ... the data in your workspace.</a:t>
            </a:r>
          </a:p>
          <a:p>
            <a:pPr lvl="2"/>
            <a:r>
              <a:rPr lang="en-US" dirty="0"/>
              <a:t>Integrate data with a broad ecosystem of tools:</a:t>
            </a:r>
          </a:p>
          <a:p>
            <a:pPr lvl="3"/>
            <a:r>
              <a:rPr lang="en-US" dirty="0"/>
              <a:t>Analytics</a:t>
            </a:r>
          </a:p>
          <a:p>
            <a:pPr lvl="3"/>
            <a:r>
              <a:rPr lang="en-US" dirty="0"/>
              <a:t>AI/ML</a:t>
            </a:r>
          </a:p>
          <a:p>
            <a:pPr lvl="3"/>
            <a:r>
              <a:rPr lang="en-US" dirty="0"/>
              <a:t>Visualization</a:t>
            </a:r>
          </a:p>
          <a:p>
            <a:pPr lvl="3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212806806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8C89E3-1132-4E4F-BEC4-C05F8278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5" y="419857"/>
            <a:ext cx="8134070" cy="1836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0CB34-CD9C-F74F-A70D-ACF066A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and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6D9E-0F81-EF46-8A05-02328D247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3301" y="2190750"/>
            <a:ext cx="5631039" cy="2381250"/>
          </a:xfrm>
        </p:spPr>
        <p:txBody>
          <a:bodyPr>
            <a:normAutofit/>
          </a:bodyPr>
          <a:lstStyle/>
          <a:p>
            <a:r>
              <a:rPr lang="en-US" sz="1600" dirty="0"/>
              <a:t>There are a lot of common functions/capabilities.</a:t>
            </a:r>
          </a:p>
          <a:p>
            <a:r>
              <a:rPr lang="en-US" sz="1600" dirty="0"/>
              <a:t>There are also a lot of advanced numeric functions in Pandas, e.g.</a:t>
            </a:r>
          </a:p>
          <a:p>
            <a:pPr lvl="1"/>
            <a:r>
              <a:rPr lang="en-US" sz="1400" dirty="0"/>
              <a:t>Windowing</a:t>
            </a:r>
          </a:p>
          <a:p>
            <a:pPr lvl="1"/>
            <a:r>
              <a:rPr lang="en-US" sz="1400" dirty="0"/>
              <a:t>3D Panels</a:t>
            </a:r>
          </a:p>
          <a:p>
            <a:pPr lvl="1"/>
            <a:r>
              <a:rPr lang="en-US" sz="1400" dirty="0"/>
              <a:t>Advanced math operations.</a:t>
            </a:r>
          </a:p>
          <a:p>
            <a:r>
              <a:rPr lang="en-US" sz="1600" dirty="0"/>
              <a:t>SQL has much more powerful WHERE capabilities, indexing, constraints, ...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11C1A-66A4-F94E-B99E-7D8A830C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38350"/>
            <a:ext cx="1950301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282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CB34-CD9C-F74F-A70D-ACF066A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6D9E-0F81-EF46-8A05-02328D247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example ... ...</a:t>
            </a:r>
          </a:p>
        </p:txBody>
      </p:sp>
    </p:spTree>
    <p:extLst>
      <p:ext uri="{BB962C8B-B14F-4D97-AF65-F5344CB8AC3E}">
        <p14:creationId xmlns:p14="http://schemas.microsoft.com/office/powerpoint/2010/main" val="1262230618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 will start in a couple of minutes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0E607D5-1970-7D44-A9DA-DD2FFE0FF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2634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E53C-6BEF-B147-8F0E-BF81A9B9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Flat Tables are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F351-FDA0-7D44-A3D6-69654B228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590550"/>
            <a:ext cx="8495740" cy="392469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But, ... What if the Underlying Data Changes?</a:t>
            </a:r>
          </a:p>
          <a:p>
            <a:r>
              <a:rPr lang="en-US" dirty="0"/>
              <a:t>In many cases, it is not a critical issue.</a:t>
            </a:r>
          </a:p>
          <a:p>
            <a:pPr lvl="1"/>
            <a:r>
              <a:rPr lang="en-US" dirty="0"/>
              <a:t>Millions of transactions in Europe</a:t>
            </a:r>
          </a:p>
          <a:p>
            <a:pPr lvl="1"/>
            <a:r>
              <a:rPr lang="en-US" dirty="0"/>
              <a:t>Over dozens of months.</a:t>
            </a:r>
          </a:p>
          <a:p>
            <a:pPr lvl="1"/>
            <a:r>
              <a:rPr lang="en-US" dirty="0"/>
              <a:t>My annual report’s errors will not be huge if I miss that last few transactions.</a:t>
            </a:r>
          </a:p>
          <a:p>
            <a:r>
              <a:rPr lang="en-US" dirty="0"/>
              <a:t>But, if it does matter:</a:t>
            </a:r>
          </a:p>
          <a:p>
            <a:pPr lvl="1"/>
            <a:r>
              <a:rPr lang="en-US" dirty="0"/>
              <a:t>Use an event-based mechanism to propagate changes in the underlying data</a:t>
            </a:r>
          </a:p>
          <a:p>
            <a:pPr lvl="1"/>
            <a:r>
              <a:rPr lang="en-US" dirty="0"/>
              <a:t>Into the processed, wide-flat table</a:t>
            </a:r>
          </a:p>
          <a:p>
            <a:pPr lvl="1"/>
            <a:r>
              <a:rPr lang="en-US" dirty="0"/>
              <a:t>There are several approaches</a:t>
            </a:r>
          </a:p>
          <a:p>
            <a:pPr lvl="1"/>
            <a:r>
              <a:rPr lang="en-US" dirty="0"/>
              <a:t>The most “database centric” are triggers.</a:t>
            </a:r>
          </a:p>
          <a:p>
            <a:r>
              <a:rPr lang="en-US" dirty="0"/>
              <a:t>Suppose an </a:t>
            </a:r>
            <a:r>
              <a:rPr lang="en-US" dirty="0" err="1"/>
              <a:t>orderDetails</a:t>
            </a:r>
            <a:r>
              <a:rPr lang="en-US" dirty="0"/>
              <a:t> gets added to an order. The INSERT trigger can get all the information necessary to add a new row to the wide-flat-table.</a:t>
            </a:r>
          </a:p>
          <a:p>
            <a:r>
              <a:rPr lang="en-US" dirty="0"/>
              <a:t>I love asking questions like this on finals.</a:t>
            </a:r>
          </a:p>
        </p:txBody>
      </p:sp>
    </p:spTree>
    <p:extLst>
      <p:ext uri="{BB962C8B-B14F-4D97-AF65-F5344CB8AC3E}">
        <p14:creationId xmlns:p14="http://schemas.microsoft.com/office/powerpoint/2010/main" val="3167778048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E53C-6BEF-B147-8F0E-BF81A9B9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Wide Flat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F351-FDA0-7D44-A3D6-69654B228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3711706"/>
            <a:ext cx="8495740" cy="803537"/>
          </a:xfrm>
        </p:spPr>
        <p:txBody>
          <a:bodyPr>
            <a:normAutofit/>
          </a:bodyPr>
          <a:lstStyle/>
          <a:p>
            <a:r>
              <a:rPr lang="en-US" dirty="0"/>
              <a:t>Triggers can synchronously update the wide flat table or</a:t>
            </a:r>
          </a:p>
          <a:p>
            <a:r>
              <a:rPr lang="en-US" dirty="0"/>
              <a:t>Write to a change table, and then process all in overnight job.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7802F-A582-534D-A07D-6713CC65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4350"/>
            <a:ext cx="6096000" cy="31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328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668C6-B50E-B94A-B15F-3FF586AF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30" y="1200150"/>
            <a:ext cx="6222653" cy="344711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91B9EE-B6C7-284B-A139-2245DFE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BED843-77A3-334D-BA5B-B40D5D58E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561" y="564118"/>
            <a:ext cx="8279946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the small datasets, wide flat view is 2X wide flat table.</a:t>
            </a:r>
          </a:p>
          <a:p>
            <a:r>
              <a:rPr lang="en-US" dirty="0"/>
              <a:t>But, these are small tables. JOIN cost is O(#(L)*#(R)) and there are several joins. The wide flat table scan is O(#S)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027BE-5DAE-DA41-A60E-F844D4049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98082"/>
            <a:ext cx="1586123" cy="278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8BAF8-231E-9349-A792-2B9E1E5DCD1A}"/>
              </a:ext>
            </a:extLst>
          </p:cNvPr>
          <p:cNvSpPr txBox="1"/>
          <p:nvPr/>
        </p:nvSpPr>
        <p:spPr>
          <a:xfrm>
            <a:off x="134193" y="1654954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 Flat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8E193-93E5-F444-8920-80C610019514}"/>
              </a:ext>
            </a:extLst>
          </p:cNvPr>
          <p:cNvSpPr txBox="1"/>
          <p:nvPr/>
        </p:nvSpPr>
        <p:spPr>
          <a:xfrm>
            <a:off x="5943600" y="1613416"/>
            <a:ext cx="15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Wide Flat View</a:t>
            </a:r>
          </a:p>
        </p:txBody>
      </p:sp>
    </p:spTree>
    <p:extLst>
      <p:ext uri="{BB962C8B-B14F-4D97-AF65-F5344CB8AC3E}">
        <p14:creationId xmlns:p14="http://schemas.microsoft.com/office/powerpoint/2010/main" val="272937304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Object Relational Mapping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2867730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CFB4-0EDA-DF42-9448-7EF2FF93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Relational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43D4-6A09-4648-A8A5-F49612F254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modern programming language are “object oriented.”</a:t>
            </a:r>
          </a:p>
          <a:p>
            <a:pPr lvl="1"/>
            <a:r>
              <a:rPr lang="en-US" dirty="0"/>
              <a:t>The application has a set of classes.</a:t>
            </a:r>
          </a:p>
          <a:p>
            <a:pPr lvl="1"/>
            <a:r>
              <a:rPr lang="en-US" dirty="0"/>
              <a:t>Programs/functions manipulate the object instances of the class.</a:t>
            </a:r>
          </a:p>
          <a:p>
            <a:r>
              <a:rPr lang="en-US" dirty="0"/>
              <a:t>OO is also “Entity Relationship”</a:t>
            </a:r>
          </a:p>
          <a:p>
            <a:pPr lvl="1"/>
            <a:r>
              <a:rPr lang="en-US" dirty="0"/>
              <a:t>Entity type == Class</a:t>
            </a:r>
          </a:p>
          <a:p>
            <a:pPr lvl="1"/>
            <a:r>
              <a:rPr lang="en-US" dirty="0"/>
              <a:t>Entity collection == Collection (Extent)</a:t>
            </a:r>
          </a:p>
          <a:p>
            <a:pPr lvl="1"/>
            <a:r>
              <a:rPr lang="en-US" dirty="0"/>
              <a:t>Properties == Object fields/properties</a:t>
            </a:r>
          </a:p>
          <a:p>
            <a:r>
              <a:rPr lang="en-US" dirty="0"/>
              <a:t>But, most databases are no OO. I have to convert between the DB model and the OO language model.</a:t>
            </a:r>
          </a:p>
          <a:p>
            <a:r>
              <a:rPr lang="en-US" dirty="0"/>
              <a:t>This is tedious, repetitive and boring.</a:t>
            </a:r>
          </a:p>
        </p:txBody>
      </p:sp>
    </p:spTree>
    <p:extLst>
      <p:ext uri="{BB962C8B-B14F-4D97-AF65-F5344CB8AC3E}">
        <p14:creationId xmlns:p14="http://schemas.microsoft.com/office/powerpoint/2010/main" val="1077509536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CFB4-0EDA-DF42-9448-7EF2FF931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Relational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43D4-6A09-4648-A8A5-F49612F25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326" y="600075"/>
            <a:ext cx="3640873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Azure </a:t>
            </a:r>
            <a:r>
              <a:rPr lang="en-US" dirty="0">
                <a:hlinkClick r:id="rId2"/>
              </a:rPr>
              <a:t>Cosmos DB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NoSQL</a:t>
            </a:r>
          </a:p>
          <a:p>
            <a:pPr lvl="1"/>
            <a:r>
              <a:rPr lang="en-US" dirty="0"/>
              <a:t>JSON is basic type</a:t>
            </a:r>
          </a:p>
          <a:p>
            <a:pPr lvl="1"/>
            <a:r>
              <a:rPr lang="en-US" dirty="0"/>
              <a:t>PaaS</a:t>
            </a:r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I want to use Cosmos DB</a:t>
            </a:r>
          </a:p>
          <a:p>
            <a:pPr lvl="1"/>
            <a:r>
              <a:rPr lang="en-US" dirty="0"/>
              <a:t>But have objects?</a:t>
            </a:r>
          </a:p>
          <a:p>
            <a:r>
              <a:rPr lang="en-US" dirty="0"/>
              <a:t>I have to map back/forth</a:t>
            </a:r>
          </a:p>
          <a:p>
            <a:pPr lvl="1"/>
            <a:r>
              <a:rPr lang="en-US" dirty="0"/>
              <a:t>Python objects</a:t>
            </a:r>
          </a:p>
          <a:p>
            <a:pPr lvl="1"/>
            <a:r>
              <a:rPr lang="en-US" dirty="0"/>
              <a:t>JSON documents</a:t>
            </a:r>
          </a:p>
          <a:p>
            <a:pPr lvl="1"/>
            <a:endParaRPr lang="en-US" dirty="0"/>
          </a:p>
          <a:p>
            <a:r>
              <a:rPr lang="en-US" dirty="0"/>
              <a:t>That </a:t>
            </a:r>
            <a:r>
              <a:rPr lang="en-US" dirty="0" err="1"/>
              <a:t>harshes</a:t>
            </a:r>
            <a:r>
              <a:rPr lang="en-US" dirty="0"/>
              <a:t> my mellow.</a:t>
            </a:r>
            <a:br>
              <a:rPr lang="en-US" dirty="0"/>
            </a:br>
            <a:r>
              <a:rPr lang="en-US" dirty="0"/>
              <a:t>There should be tools.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9666E-AABB-7B48-A4D7-72D25070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600075"/>
            <a:ext cx="485335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90817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BD9F-1342-D74A-BA79-74794DD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Relational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CFC1-7E1F-E04C-9C8E-7CE943E59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590550"/>
            <a:ext cx="8495740" cy="3886200"/>
          </a:xfrm>
        </p:spPr>
        <p:txBody>
          <a:bodyPr>
            <a:normAutofit/>
          </a:bodyPr>
          <a:lstStyle/>
          <a:p>
            <a:r>
              <a:rPr lang="en-US" sz="1400" dirty="0"/>
              <a:t>From Wikipedia: “Object-relational mapping (ORM, O/RM, and O/R mapping tool) in computer science is a programming technique for converting data between incompatible type systems using object-oriented programming languages. This creates, in effect, a "virtual object database" that can be used from within the programming language. There are both free and commercial packages available that perform object-relational mapping, although some programmers opt to construct their own ORM tools.”</a:t>
            </a:r>
          </a:p>
          <a:p>
            <a:r>
              <a:rPr lang="en-US" sz="1400" dirty="0"/>
              <a:t>I cannot be the only person who wants to do this!</a:t>
            </a:r>
          </a:p>
          <a:p>
            <a:r>
              <a:rPr lang="en-US" sz="1400" dirty="0"/>
              <a:t>There should be some tools for this.</a:t>
            </a:r>
          </a:p>
          <a:p>
            <a:pPr marL="0" indent="0">
              <a:buNone/>
            </a:pPr>
            <a:r>
              <a:rPr lang="en-US" sz="1400" dirty="0"/>
              <a:t>“Dear Google,</a:t>
            </a:r>
          </a:p>
          <a:p>
            <a:pPr marL="0" indent="0">
              <a:buNone/>
            </a:pPr>
            <a:r>
              <a:rPr lang="en-US" sz="1400" dirty="0"/>
              <a:t>I hope this questions finds you in good health.</a:t>
            </a:r>
          </a:p>
          <a:p>
            <a:pPr marL="0" indent="0">
              <a:buNone/>
            </a:pPr>
            <a:r>
              <a:rPr lang="en-US" sz="1400" dirty="0"/>
              <a:t>I have ... ...”</a:t>
            </a:r>
          </a:p>
          <a:p>
            <a:r>
              <a:rPr lang="en-US" sz="1400" dirty="0"/>
              <a:t>Seriously dude, there a lot of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E36FE-1F8E-7C43-80D9-1126FB9D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293" y="1733550"/>
            <a:ext cx="3823107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0779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BD9F-1342-D74A-BA79-74794DD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Alchemy is a Common Tool in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A163F-9661-634E-901F-B1425CBA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514350"/>
            <a:ext cx="6389983" cy="3931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1D603-F49D-B74F-98AE-501FA2479FBB}"/>
              </a:ext>
            </a:extLst>
          </p:cNvPr>
          <p:cNvSpPr txBox="1"/>
          <p:nvPr/>
        </p:nvSpPr>
        <p:spPr>
          <a:xfrm>
            <a:off x="3733800" y="1809750"/>
            <a:ext cx="508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seen me use </a:t>
            </a:r>
            <a:r>
              <a:rPr lang="en-US" dirty="0" err="1"/>
              <a:t>SQLAlchemy</a:t>
            </a:r>
            <a:r>
              <a:rPr lang="en-US" dirty="0"/>
              <a:t> in notebooks.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%SQL extension uses it.</a:t>
            </a:r>
          </a:p>
        </p:txBody>
      </p:sp>
    </p:spTree>
    <p:extLst>
      <p:ext uri="{BB962C8B-B14F-4D97-AF65-F5344CB8AC3E}">
        <p14:creationId xmlns:p14="http://schemas.microsoft.com/office/powerpoint/2010/main" val="62531676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0A18B-45C8-0544-A76A-B190376E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8787"/>
            <a:ext cx="5111750" cy="1439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8BD9F-1342-D74A-BA79-74794DD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Alchemy is a Common Tool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8824-F1FF-6B41-9145-58874861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232" y="971550"/>
            <a:ext cx="6041041" cy="270613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39A3D-C96E-E049-91BB-315D6710F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3562350"/>
            <a:ext cx="8495740" cy="952894"/>
          </a:xfrm>
        </p:spPr>
        <p:txBody>
          <a:bodyPr>
            <a:normAutofit/>
          </a:bodyPr>
          <a:lstStyle/>
          <a:p>
            <a:r>
              <a:rPr lang="en-US" sz="1600" dirty="0"/>
              <a:t>You declare the mapping of  class ←→ table, property ←→ column, ... ...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SQLAlchemy</a:t>
            </a:r>
            <a:r>
              <a:rPr lang="en-US" sz="1600" dirty="0"/>
              <a:t> engine and library automates mapping and implement and more “object method like approach to query.</a:t>
            </a:r>
          </a:p>
        </p:txBody>
      </p:sp>
    </p:spTree>
    <p:extLst>
      <p:ext uri="{BB962C8B-B14F-4D97-AF65-F5344CB8AC3E}">
        <p14:creationId xmlns:p14="http://schemas.microsoft.com/office/powerpoint/2010/main" val="1092826393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18C3-8FCA-694B-8E1A-4B824ED5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also Py2neo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69AA1-2035-4E4C-8B6F-52E5BAE2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845493" cy="3867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10FB8F-AE1E-0641-AB69-0EDA11E2734E}"/>
              </a:ext>
            </a:extLst>
          </p:cNvPr>
          <p:cNvSpPr/>
          <p:nvPr/>
        </p:nvSpPr>
        <p:spPr>
          <a:xfrm>
            <a:off x="228600" y="43815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https://www2.slideshare.net/</a:t>
            </a:r>
            <a:r>
              <a:rPr lang="en-US" sz="1100" dirty="0" err="1"/>
              <a:t>nigelsmall</a:t>
            </a:r>
            <a:r>
              <a:rPr lang="en-US" sz="1100" dirty="0"/>
              <a:t>/introduction-to-py2neo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C6873-84E9-294C-BB9B-23534923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707" y="1420872"/>
            <a:ext cx="4019978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84478-BB8F-774F-AB43-6D34C5F877A4}"/>
              </a:ext>
            </a:extLst>
          </p:cNvPr>
          <p:cNvSpPr txBox="1"/>
          <p:nvPr/>
        </p:nvSpPr>
        <p:spPr>
          <a:xfrm>
            <a:off x="5181600" y="514350"/>
            <a:ext cx="283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There are some examples in the</a:t>
            </a:r>
            <a:br>
              <a:rPr lang="en-US" sz="1600" dirty="0"/>
            </a:br>
            <a:r>
              <a:rPr lang="en-US" sz="1600" dirty="0"/>
              <a:t>project repo you cloned.</a:t>
            </a:r>
          </a:p>
        </p:txBody>
      </p:sp>
    </p:spTree>
    <p:extLst>
      <p:ext uri="{BB962C8B-B14F-4D97-AF65-F5344CB8AC3E}">
        <p14:creationId xmlns:p14="http://schemas.microsoft.com/office/powerpoint/2010/main" val="235810530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Agenda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353459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Web Application Walkthrough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3696694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B1F4-BC7A-3D4C-A6AB-49D82D32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C8DE1-1AE6-F740-94C4-2B3B228B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56" y="538471"/>
            <a:ext cx="6834487" cy="40665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46E26A-ED71-1748-90C6-816E80930AB4}"/>
              </a:ext>
            </a:extLst>
          </p:cNvPr>
          <p:cNvSpPr/>
          <p:nvPr/>
        </p:nvSpPr>
        <p:spPr>
          <a:xfrm>
            <a:off x="3417243" y="12897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reinvently.com</a:t>
            </a:r>
            <a:r>
              <a:rPr lang="en-US" sz="1100" dirty="0">
                <a:solidFill>
                  <a:schemeClr val="bg1"/>
                </a:solidFill>
              </a:rPr>
              <a:t>/blog/fundamentals-web-application-architecture/</a:t>
            </a:r>
          </a:p>
        </p:txBody>
      </p:sp>
    </p:spTree>
    <p:extLst>
      <p:ext uri="{BB962C8B-B14F-4D97-AF65-F5344CB8AC3E}">
        <p14:creationId xmlns:p14="http://schemas.microsoft.com/office/powerpoint/2010/main" val="3978823105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B1F4-BC7A-3D4C-A6AB-49D82D32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37885-95E1-ED4F-A40B-500370BA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61679"/>
            <a:ext cx="6946196" cy="40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79877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995-948A-B749-ABA8-94DCABE7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a Page Like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A486-B6C5-F643-96A5-2DACADB6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46" y="666750"/>
            <a:ext cx="3710054" cy="3848494"/>
          </a:xfrm>
        </p:spPr>
        <p:txBody>
          <a:bodyPr/>
          <a:lstStyle/>
          <a:p>
            <a:r>
              <a:rPr lang="en-US" dirty="0"/>
              <a:t>We talked about how the web is like a database of resources.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players?nameLast</a:t>
            </a:r>
            <a:r>
              <a:rPr lang="en-US" dirty="0"/>
              <a:t>=</a:t>
            </a:r>
          </a:p>
          <a:p>
            <a:pPr lvl="1"/>
            <a:r>
              <a:rPr lang="en-US" dirty="0"/>
              <a:t>GET /players/willite01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career_batting</a:t>
            </a:r>
            <a:r>
              <a:rPr lang="en-US" dirty="0"/>
              <a:t>/willite01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Web application:</a:t>
            </a:r>
          </a:p>
          <a:p>
            <a:pPr lvl="1"/>
            <a:r>
              <a:rPr lang="en-US" dirty="0"/>
              <a:t>Converts REST calls into</a:t>
            </a:r>
          </a:p>
          <a:p>
            <a:pPr lvl="1"/>
            <a:r>
              <a:rPr lang="en-US" dirty="0"/>
              <a:t>SQL statements</a:t>
            </a:r>
          </a:p>
          <a:p>
            <a:pPr lvl="1"/>
            <a:r>
              <a:rPr lang="en-US" dirty="0"/>
              <a:t>Returns data to browser.</a:t>
            </a:r>
          </a:p>
          <a:p>
            <a:r>
              <a:rPr lang="en-US" dirty="0"/>
              <a:t>Browser uses HTTP to get hyperlinked documents.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02C29-B674-CF43-AF2B-F16ED011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60402"/>
            <a:ext cx="5281546" cy="40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70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99D-F1DA-C741-9220-39530DF3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Makes the Web Like a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54D76-40DC-FC4C-8F71-1DFF0A5AD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89" y="481430"/>
            <a:ext cx="4086124" cy="243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41DE6-2A4C-0445-ABDE-1477F5C57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" y="464239"/>
            <a:ext cx="5099361" cy="268121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0839D0-4DD9-644A-BC90-47B8B10B25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599" y="3026162"/>
            <a:ext cx="8726313" cy="1489082"/>
          </a:xfrm>
        </p:spPr>
        <p:txBody>
          <a:bodyPr/>
          <a:lstStyle/>
          <a:p>
            <a:r>
              <a:rPr lang="en-US" dirty="0"/>
              <a:t>Entity Set == Resource Collection, Entity == Resource, Attribute == Property</a:t>
            </a:r>
          </a:p>
          <a:p>
            <a:r>
              <a:rPr lang="en-US" dirty="0"/>
              <a:t>CRUD operations == {POST, GET, PUT/PATCH, DELETE}</a:t>
            </a:r>
          </a:p>
          <a:p>
            <a:r>
              <a:rPr lang="en-US" dirty="0"/>
              <a:t>Relationships == Hyper Links/URLs</a:t>
            </a:r>
          </a:p>
        </p:txBody>
      </p:sp>
    </p:spTree>
    <p:extLst>
      <p:ext uri="{BB962C8B-B14F-4D97-AF65-F5344CB8AC3E}">
        <p14:creationId xmlns:p14="http://schemas.microsoft.com/office/powerpoint/2010/main" val="252375604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71A9-5EF6-D24D-B60C-DFE7D321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HW4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014AE-CC46-344D-84C3-A7F0F254CF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Walk through some web apps, including Baseball.</a:t>
            </a:r>
          </a:p>
        </p:txBody>
      </p:sp>
    </p:spTree>
    <p:extLst>
      <p:ext uri="{BB962C8B-B14F-4D97-AF65-F5344CB8AC3E}">
        <p14:creationId xmlns:p14="http://schemas.microsoft.com/office/powerpoint/2010/main" val="344472481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E332-131F-A742-BE4C-08A0BE1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39ED-4B5D-2841-BDD2-D7B48E65F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696094"/>
          </a:xfrm>
        </p:spPr>
        <p:txBody>
          <a:bodyPr>
            <a:normAutofit/>
          </a:bodyPr>
          <a:lstStyle/>
          <a:p>
            <a:r>
              <a:rPr lang="en-US" dirty="0"/>
              <a:t>End of semester logistics and dates.</a:t>
            </a:r>
          </a:p>
          <a:p>
            <a:r>
              <a:rPr lang="en-US" dirty="0"/>
              <a:t>An aside on Spark/AW Glue</a:t>
            </a:r>
          </a:p>
          <a:p>
            <a:r>
              <a:rPr lang="en-US" dirty="0"/>
              <a:t>Some data processing and analysis</a:t>
            </a:r>
          </a:p>
          <a:p>
            <a:pPr lvl="1"/>
            <a:r>
              <a:rPr lang="en-US" dirty="0"/>
              <a:t>Denormalization, Wide-Flat-Tables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Plotting.</a:t>
            </a:r>
          </a:p>
          <a:p>
            <a:r>
              <a:rPr lang="en-US" dirty="0"/>
              <a:t>Object “Relational” Mapping</a:t>
            </a:r>
          </a:p>
          <a:p>
            <a:r>
              <a:rPr lang="en-US" dirty="0"/>
              <a:t>Web Application Walkthrough</a:t>
            </a:r>
          </a:p>
          <a:p>
            <a:r>
              <a:rPr lang="en-US" strike="sngStrike" dirty="0"/>
              <a:t>The 5 V’s and Streaming Data</a:t>
            </a:r>
          </a:p>
          <a:p>
            <a:r>
              <a:rPr lang="en-US" strike="sngStrike" dirty="0"/>
              <a:t>Some Examples, or ”Watch Professor Ferguson Mess Up.”</a:t>
            </a:r>
          </a:p>
        </p:txBody>
      </p:sp>
    </p:spTree>
    <p:extLst>
      <p:ext uri="{BB962C8B-B14F-4D97-AF65-F5344CB8AC3E}">
        <p14:creationId xmlns:p14="http://schemas.microsoft.com/office/powerpoint/2010/main" val="66903152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End of Semester Logistics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145219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E332-131F-A742-BE4C-08A0BE1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39ED-4B5D-2841-BDD2-D7B48E65F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666750"/>
            <a:ext cx="8495740" cy="3696094"/>
          </a:xfrm>
        </p:spPr>
        <p:txBody>
          <a:bodyPr>
            <a:normAutofit/>
          </a:bodyPr>
          <a:lstStyle/>
          <a:p>
            <a:r>
              <a:rPr lang="en-US" dirty="0"/>
              <a:t>Office hours:</a:t>
            </a:r>
          </a:p>
          <a:p>
            <a:pPr lvl="1"/>
            <a:r>
              <a:rPr lang="en-US" dirty="0"/>
              <a:t>The TAs will continue office hours through end of the semester. There may be some rescheduling because they are also students with assignments and exams.</a:t>
            </a:r>
          </a:p>
          <a:p>
            <a:pPr lvl="1"/>
            <a:r>
              <a:rPr lang="en-US" dirty="0"/>
              <a:t>I try to hold OH/recitation every day through final exam submission.</a:t>
            </a:r>
            <a:br>
              <a:rPr lang="en-US" dirty="0"/>
            </a:br>
            <a:r>
              <a:rPr lang="en-US" dirty="0"/>
              <a:t>I do not always know the time in advance but will give as much notice as I can.</a:t>
            </a:r>
          </a:p>
          <a:p>
            <a:r>
              <a:rPr lang="en-US" dirty="0"/>
              <a:t>HW/Exams:</a:t>
            </a:r>
          </a:p>
          <a:p>
            <a:pPr lvl="1"/>
            <a:r>
              <a:rPr lang="en-US" dirty="0"/>
              <a:t>HW 4, part 2 due 13-Dec.</a:t>
            </a:r>
          </a:p>
          <a:p>
            <a:pPr lvl="1"/>
            <a:r>
              <a:rPr lang="en-US" dirty="0"/>
              <a:t>HW 4, part 3 due 14-Dec. I will go through some of the material today, and am available for most of the weekend.</a:t>
            </a:r>
          </a:p>
          <a:p>
            <a:pPr lvl="1"/>
            <a:r>
              <a:rPr lang="en-US" dirty="0"/>
              <a:t>Finals exam:</a:t>
            </a:r>
          </a:p>
          <a:p>
            <a:pPr lvl="2"/>
            <a:r>
              <a:rPr lang="en-US" dirty="0"/>
              <a:t>Target release date 14-Dec. Target due date 20-Dec.</a:t>
            </a:r>
          </a:p>
          <a:p>
            <a:pPr lvl="2"/>
            <a:r>
              <a:rPr lang="en-US" dirty="0"/>
              <a:t>Take home exam similar to the midterm.</a:t>
            </a:r>
          </a:p>
          <a:p>
            <a:pPr lvl="1"/>
            <a:r>
              <a:rPr lang="en-US" dirty="0"/>
              <a:t>HW5: Tentative release 16-Dec. Extra credit and very simple.</a:t>
            </a:r>
          </a:p>
        </p:txBody>
      </p:sp>
    </p:spTree>
    <p:extLst>
      <p:ext uri="{BB962C8B-B14F-4D97-AF65-F5344CB8AC3E}">
        <p14:creationId xmlns:p14="http://schemas.microsoft.com/office/powerpoint/2010/main" val="411494107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 Aside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103156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B0B6-07B2-7645-A549-52527882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45"/>
            <a:ext cx="9144000" cy="2270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EE332-131F-A742-BE4C-08A0BE1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on Spark and AWS Glue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39ED-4B5D-2841-BDD2-D7B48E65F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590550"/>
            <a:ext cx="8495740" cy="3772294"/>
          </a:xfrm>
        </p:spPr>
        <p:txBody>
          <a:bodyPr>
            <a:normAutofit/>
          </a:bodyPr>
          <a:lstStyle/>
          <a:p>
            <a:r>
              <a:rPr lang="en-US" dirty="0"/>
              <a:t>If you remember, we have the problem of</a:t>
            </a:r>
          </a:p>
          <a:p>
            <a:pPr lvl="1"/>
            <a:r>
              <a:rPr lang="en-US" dirty="0"/>
              <a:t>Mapping (</a:t>
            </a:r>
            <a:r>
              <a:rPr lang="en-US" dirty="0" err="1"/>
              <a:t>nconst</a:t>
            </a:r>
            <a:r>
              <a:rPr lang="en-US" dirty="0"/>
              <a:t>, “tconst1,tconst2,tconst3,tconst4” to</a:t>
            </a:r>
          </a:p>
          <a:p>
            <a:pPr lvl="1"/>
            <a:r>
              <a:rPr lang="en-US" dirty="0"/>
              <a:t>I wrote a Spark job to do it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6E4DF-D17D-B844-9A6E-BFEECF60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02" y="424553"/>
            <a:ext cx="2254250" cy="955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E0ACE-DC65-0C4F-8C65-101FBE4CB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826635"/>
            <a:ext cx="1314342" cy="8191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32F885-0939-644F-ACDE-46921D9FFD03}"/>
              </a:ext>
            </a:extLst>
          </p:cNvPr>
          <p:cNvCxnSpPr>
            <a:cxnSpLocks/>
          </p:cNvCxnSpPr>
          <p:nvPr/>
        </p:nvCxnSpPr>
        <p:spPr>
          <a:xfrm>
            <a:off x="838200" y="3562350"/>
            <a:ext cx="3429000" cy="44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CDD963-48E3-7D44-A160-A326861CB570}"/>
              </a:ext>
            </a:extLst>
          </p:cNvPr>
          <p:cNvCxnSpPr>
            <a:cxnSpLocks/>
          </p:cNvCxnSpPr>
          <p:nvPr/>
        </p:nvCxnSpPr>
        <p:spPr>
          <a:xfrm>
            <a:off x="2667000" y="3409950"/>
            <a:ext cx="1701573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EDF4D4-FF67-0940-8AD2-DD94AEB3E3A4}"/>
              </a:ext>
            </a:extLst>
          </p:cNvPr>
          <p:cNvCxnSpPr>
            <a:cxnSpLocks/>
          </p:cNvCxnSpPr>
          <p:nvPr/>
        </p:nvCxnSpPr>
        <p:spPr>
          <a:xfrm flipH="1">
            <a:off x="4876800" y="3353662"/>
            <a:ext cx="523542" cy="58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2C461B-2D20-2B47-B3EE-6C59C5CFFC1F}"/>
              </a:ext>
            </a:extLst>
          </p:cNvPr>
          <p:cNvCxnSpPr>
            <a:cxnSpLocks/>
          </p:cNvCxnSpPr>
          <p:nvPr/>
        </p:nvCxnSpPr>
        <p:spPr>
          <a:xfrm flipH="1">
            <a:off x="4962299" y="3257550"/>
            <a:ext cx="2048101" cy="778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3449E7-2B4B-F14D-928A-B56F4460DAB3}"/>
              </a:ext>
            </a:extLst>
          </p:cNvPr>
          <p:cNvSpPr txBox="1"/>
          <p:nvPr/>
        </p:nvSpPr>
        <p:spPr>
          <a:xfrm>
            <a:off x="6019800" y="3943350"/>
            <a:ext cx="2419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node is parallelizable.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 can assign multiple machines to</a:t>
            </a:r>
            <a:br>
              <a:rPr lang="en-US" sz="1200" dirty="0"/>
            </a:br>
            <a:r>
              <a:rPr lang="en-US" sz="1200" dirty="0"/>
              <a:t>implement the job.</a:t>
            </a:r>
          </a:p>
        </p:txBody>
      </p:sp>
    </p:spTree>
    <p:extLst>
      <p:ext uri="{BB962C8B-B14F-4D97-AF65-F5344CB8AC3E}">
        <p14:creationId xmlns:p14="http://schemas.microsoft.com/office/powerpoint/2010/main" val="366258677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Denormalization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Pandas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Plotting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... ...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195913-5444-9E40-9742-699983999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13: We’re Done(Almost), Yeah!			© Donald F. Ferguson, 2020</a:t>
            </a:r>
          </a:p>
        </p:txBody>
      </p:sp>
    </p:spTree>
    <p:extLst>
      <p:ext uri="{BB962C8B-B14F-4D97-AF65-F5344CB8AC3E}">
        <p14:creationId xmlns:p14="http://schemas.microsoft.com/office/powerpoint/2010/main" val="26922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24955</TotalTime>
  <Words>1655</Words>
  <Application>Microsoft Macintosh PowerPoint</Application>
  <PresentationFormat>On-screen Show (16:9)</PresentationFormat>
  <Paragraphs>203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Schoolbook</vt:lpstr>
      <vt:lpstr>Museo For Dell</vt:lpstr>
      <vt:lpstr>Museo Sans For Dell</vt:lpstr>
      <vt:lpstr>Office Theme</vt:lpstr>
      <vt:lpstr>PowerPoint Presentation</vt:lpstr>
      <vt:lpstr>PowerPoint Presentation</vt:lpstr>
      <vt:lpstr>PowerPoint Presentation</vt:lpstr>
      <vt:lpstr>Today’s Agenda</vt:lpstr>
      <vt:lpstr>PowerPoint Presentation</vt:lpstr>
      <vt:lpstr>End of Semester Logistics</vt:lpstr>
      <vt:lpstr>PowerPoint Presentation</vt:lpstr>
      <vt:lpstr>An Aside on Spark and AWS Glue</vt:lpstr>
      <vt:lpstr>PowerPoint Presentation</vt:lpstr>
      <vt:lpstr>Normalization/Non-Normalization</vt:lpstr>
      <vt:lpstr>Normalization/Non-Normalization</vt:lpstr>
      <vt:lpstr>Wide, Flat, Table</vt:lpstr>
      <vt:lpstr>Wide, Flat, Table</vt:lpstr>
      <vt:lpstr>Let’s Look at the Data</vt:lpstr>
      <vt:lpstr>Pandas</vt:lpstr>
      <vt:lpstr>Python Science/Engineering Ecosystem</vt:lpstr>
      <vt:lpstr>Putting Pieces Together</vt:lpstr>
      <vt:lpstr>Pandas and SQL</vt:lpstr>
      <vt:lpstr>Let’s Look at the Data</vt:lpstr>
      <vt:lpstr>Wide Flat Tables are Cool</vt:lpstr>
      <vt:lpstr>Update Wide Flat Tables</vt:lpstr>
      <vt:lpstr>Performance</vt:lpstr>
      <vt:lpstr>PowerPoint Presentation</vt:lpstr>
      <vt:lpstr>Object Relational Mapping</vt:lpstr>
      <vt:lpstr>Object Relational Mapping</vt:lpstr>
      <vt:lpstr>Object Relational Mapping</vt:lpstr>
      <vt:lpstr>SQL Alchemy is a Common Tool in Python</vt:lpstr>
      <vt:lpstr>SQL Alchemy is a Common Tool in Python</vt:lpstr>
      <vt:lpstr>There is also Py2neo</vt:lpstr>
      <vt:lpstr>PowerPoint Presentation</vt:lpstr>
      <vt:lpstr>Web Applications</vt:lpstr>
      <vt:lpstr>Web Applications</vt:lpstr>
      <vt:lpstr>How Do You Make a Page Like This?</vt:lpstr>
      <vt:lpstr>REST Makes the Web Like a Database</vt:lpstr>
      <vt:lpstr>Switch to HW4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432</cp:revision>
  <cp:lastPrinted>2018-11-15T21:01:50Z</cp:lastPrinted>
  <dcterms:created xsi:type="dcterms:W3CDTF">2010-04-12T23:12:02Z</dcterms:created>
  <dcterms:modified xsi:type="dcterms:W3CDTF">2020-12-11T15:05:54Z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